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8" r:id="rId2"/>
    <p:sldId id="282" r:id="rId3"/>
    <p:sldId id="283" r:id="rId4"/>
    <p:sldId id="297" r:id="rId5"/>
    <p:sldId id="298" r:id="rId6"/>
    <p:sldId id="288" r:id="rId7"/>
    <p:sldId id="291" r:id="rId8"/>
    <p:sldId id="294" r:id="rId9"/>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87755" autoAdjust="0"/>
  </p:normalViewPr>
  <p:slideViewPr>
    <p:cSldViewPr>
      <p:cViewPr varScale="1">
        <p:scale>
          <a:sx n="60" d="100"/>
          <a:sy n="60" d="100"/>
        </p:scale>
        <p:origin x="-151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5659" cy="495936"/>
          </a:xfrm>
          <a:prstGeom prst="rect">
            <a:avLst/>
          </a:prstGeom>
        </p:spPr>
        <p:txBody>
          <a:bodyPr vert="horz" lIns="91001" tIns="45501" rIns="91001" bIns="45501" rtlCol="0"/>
          <a:lstStyle>
            <a:lvl1pPr algn="l">
              <a:defRPr sz="1200"/>
            </a:lvl1pPr>
          </a:lstStyle>
          <a:p>
            <a:endParaRPr kumimoji="1" lang="ja-JP" altLang="en-US"/>
          </a:p>
        </p:txBody>
      </p:sp>
      <p:sp>
        <p:nvSpPr>
          <p:cNvPr id="3" name="日付プレースホルダ 2"/>
          <p:cNvSpPr>
            <a:spLocks noGrp="1"/>
          </p:cNvSpPr>
          <p:nvPr>
            <p:ph type="dt" idx="1"/>
          </p:nvPr>
        </p:nvSpPr>
        <p:spPr>
          <a:xfrm>
            <a:off x="3850443" y="0"/>
            <a:ext cx="2945659" cy="495936"/>
          </a:xfrm>
          <a:prstGeom prst="rect">
            <a:avLst/>
          </a:prstGeom>
        </p:spPr>
        <p:txBody>
          <a:bodyPr vert="horz" lIns="91001" tIns="45501" rIns="91001" bIns="45501" rtlCol="0"/>
          <a:lstStyle>
            <a:lvl1pPr algn="r">
              <a:defRPr sz="1200"/>
            </a:lvl1pPr>
          </a:lstStyle>
          <a:p>
            <a:fld id="{9F2BB700-D04A-4D61-A52A-AF0592F32CA8}" type="datetimeFigureOut">
              <a:rPr kumimoji="1" lang="ja-JP" altLang="en-US" smtClean="0"/>
              <a:pPr/>
              <a:t>2018/9/18</a:t>
            </a:fld>
            <a:endParaRPr kumimoji="1" lang="ja-JP" altLang="en-US"/>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001" tIns="45501" rIns="91001" bIns="45501" rtlCol="0" anchor="ctr"/>
          <a:lstStyle/>
          <a:p>
            <a:endParaRPr lang="ja-JP" altLang="en-US"/>
          </a:p>
        </p:txBody>
      </p:sp>
      <p:sp>
        <p:nvSpPr>
          <p:cNvPr id="5" name="ノート プレースホルダ 4"/>
          <p:cNvSpPr>
            <a:spLocks noGrp="1"/>
          </p:cNvSpPr>
          <p:nvPr>
            <p:ph type="body" sz="quarter" idx="3"/>
          </p:nvPr>
        </p:nvSpPr>
        <p:spPr>
          <a:xfrm>
            <a:off x="679768" y="4715351"/>
            <a:ext cx="5438140" cy="4466591"/>
          </a:xfrm>
          <a:prstGeom prst="rect">
            <a:avLst/>
          </a:prstGeom>
        </p:spPr>
        <p:txBody>
          <a:bodyPr vert="horz" lIns="91001" tIns="45501" rIns="91001" bIns="45501"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29118"/>
            <a:ext cx="2945659" cy="495935"/>
          </a:xfrm>
          <a:prstGeom prst="rect">
            <a:avLst/>
          </a:prstGeom>
        </p:spPr>
        <p:txBody>
          <a:bodyPr vert="horz" lIns="91001" tIns="45501" rIns="91001" bIns="45501"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0443" y="9429118"/>
            <a:ext cx="2945659" cy="495935"/>
          </a:xfrm>
          <a:prstGeom prst="rect">
            <a:avLst/>
          </a:prstGeom>
        </p:spPr>
        <p:txBody>
          <a:bodyPr vert="horz" lIns="91001" tIns="45501" rIns="91001" bIns="45501" rtlCol="0" anchor="b"/>
          <a:lstStyle>
            <a:lvl1pPr algn="r">
              <a:defRPr sz="1200"/>
            </a:lvl1pPr>
          </a:lstStyle>
          <a:p>
            <a:fld id="{77FE3911-FFE8-49C6-A3AB-C162B2E6A8C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195"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dirty="0" smtClean="0"/>
              <a:t>ああああ</a:t>
            </a:r>
          </a:p>
        </p:txBody>
      </p:sp>
      <p:sp>
        <p:nvSpPr>
          <p:cNvPr id="8196" name="スライド番号プレースホルダー 1"/>
          <p:cNvSpPr>
            <a:spLocks noGrp="1"/>
          </p:cNvSpPr>
          <p:nvPr>
            <p:ph type="sldNum" sz="quarter" idx="5"/>
          </p:nvPr>
        </p:nvSpPr>
        <p:spPr bwMode="auto">
          <a:noFill/>
          <a:ln>
            <a:miter lim="800000"/>
            <a:headEnd/>
            <a:tailEnd/>
          </a:ln>
        </p:spPr>
        <p:txBody>
          <a:bodyPr/>
          <a:lstStyle/>
          <a:p>
            <a:fld id="{073CF70A-3009-4A2C-963C-341ADDB1CFD9}" type="slidenum">
              <a:rPr lang="ja-JP" altLang="en-US"/>
              <a:pPr/>
              <a:t>1</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テンプレートを見せて、実際の使い方を指示</a:t>
            </a:r>
            <a:endParaRPr kumimoji="1" lang="ja-JP" altLang="en-US" dirty="0"/>
          </a:p>
        </p:txBody>
      </p:sp>
      <p:sp>
        <p:nvSpPr>
          <p:cNvPr id="4" name="スライド番号プレースホルダ 3"/>
          <p:cNvSpPr>
            <a:spLocks noGrp="1"/>
          </p:cNvSpPr>
          <p:nvPr>
            <p:ph type="sldNum" sz="quarter" idx="10"/>
          </p:nvPr>
        </p:nvSpPr>
        <p:spPr/>
        <p:txBody>
          <a:bodyPr/>
          <a:lstStyle/>
          <a:p>
            <a:fld id="{77FE3911-FFE8-49C6-A3AB-C162B2E6A8CD}" type="slidenum">
              <a:rPr kumimoji="1" lang="ja-JP" altLang="en-US" smtClean="0"/>
              <a:pPr/>
              <a:t>2</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149736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2838312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589039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76942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339150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215844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48978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592443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211315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402233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2018/9/18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779401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AB1AB-E856-401E-A166-BECF75E04E11}" type="datetimeFigureOut">
              <a:rPr kumimoji="1" lang="ja-JP" altLang="en-US" smtClean="0"/>
              <a:pPr/>
              <a:t>2018/9/18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508672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76375" y="2722563"/>
            <a:ext cx="6588125" cy="1300162"/>
          </a:xfrm>
        </p:spPr>
        <p:txBody>
          <a:bodyPr/>
          <a:lstStyle/>
          <a:p>
            <a:pPr eaLnBrk="1" fontAlgn="auto" hangingPunct="1">
              <a:spcAft>
                <a:spcPts val="0"/>
              </a:spcAft>
              <a:defRPr/>
            </a:pPr>
            <a:r>
              <a:rPr lang="ja-JP" altLang="en-US" sz="4400" dirty="0" smtClean="0"/>
              <a:t>第</a:t>
            </a:r>
            <a:r>
              <a:rPr lang="en-US" altLang="ja-JP" dirty="0" smtClean="0"/>
              <a:t>34</a:t>
            </a:r>
            <a:r>
              <a:rPr lang="ja-JP" altLang="en-US" sz="4400" dirty="0" smtClean="0"/>
              <a:t>回　</a:t>
            </a:r>
            <a:r>
              <a:rPr lang="en-US" altLang="ja-JP" sz="4400" dirty="0" smtClean="0"/>
              <a:t>Assist</a:t>
            </a:r>
            <a:r>
              <a:rPr lang="ja-JP" altLang="en-US" sz="4400" dirty="0" smtClean="0"/>
              <a:t>勉強会</a:t>
            </a:r>
            <a:endParaRPr lang="ja-JP" altLang="en-US" sz="4400" dirty="0"/>
          </a:p>
        </p:txBody>
      </p:sp>
      <p:sp>
        <p:nvSpPr>
          <p:cNvPr id="3" name="サブタイトル 2"/>
          <p:cNvSpPr>
            <a:spLocks noGrp="1"/>
          </p:cNvSpPr>
          <p:nvPr>
            <p:ph type="subTitle" idx="1"/>
          </p:nvPr>
        </p:nvSpPr>
        <p:spPr>
          <a:xfrm>
            <a:off x="1476375" y="4122738"/>
            <a:ext cx="6899275" cy="1295400"/>
          </a:xfrm>
        </p:spPr>
        <p:txBody>
          <a:bodyPr rtlCol="0">
            <a:normAutofit/>
          </a:bodyPr>
          <a:lstStyle/>
          <a:p>
            <a:pPr eaLnBrk="1" fontAlgn="auto" hangingPunct="1">
              <a:buFont typeface="Arial" panose="020B0604020202020204" pitchFamily="34" charset="0"/>
              <a:buNone/>
              <a:defRPr/>
            </a:pPr>
            <a:r>
              <a:rPr lang="ja-JP" altLang="en-US" sz="3200" b="1" dirty="0" smtClean="0"/>
              <a:t>テーマ</a:t>
            </a:r>
            <a:r>
              <a:rPr lang="ja-JP" altLang="en-US" b="1" dirty="0" smtClean="0"/>
              <a:t> </a:t>
            </a:r>
            <a:r>
              <a:rPr lang="en-US" altLang="ja-JP" b="1" dirty="0" smtClean="0"/>
              <a:t>2018</a:t>
            </a:r>
            <a:r>
              <a:rPr lang="ja-JP" altLang="en-US" b="1" dirty="0" smtClean="0"/>
              <a:t>秋　機能紹介</a:t>
            </a:r>
            <a:endParaRPr lang="en-US" altLang="ja-JP" sz="3200" b="1" dirty="0" smtClean="0"/>
          </a:p>
        </p:txBody>
      </p:sp>
      <p:pic>
        <p:nvPicPr>
          <p:cNvPr id="7172" name="Picture 3" descr="C:\Users\arisawa\Desktop\Resized\アシスト／欧文ロゴ.jpg"/>
          <p:cNvPicPr>
            <a:picLocks noChangeAspect="1" noChangeArrowheads="1"/>
          </p:cNvPicPr>
          <p:nvPr/>
        </p:nvPicPr>
        <p:blipFill>
          <a:blip r:embed="rId3" cstate="print"/>
          <a:srcRect/>
          <a:stretch>
            <a:fillRect/>
          </a:stretch>
        </p:blipFill>
        <p:spPr bwMode="auto">
          <a:xfrm>
            <a:off x="755650" y="674688"/>
            <a:ext cx="7620000" cy="2047875"/>
          </a:xfrm>
          <a:prstGeom prst="rect">
            <a:avLst/>
          </a:prstGeom>
          <a:noFill/>
          <a:ln w="9525">
            <a:noFill/>
            <a:miter lim="800000"/>
            <a:headEnd/>
            <a:tailEnd/>
          </a:ln>
        </p:spPr>
      </p:pic>
      <p:sp>
        <p:nvSpPr>
          <p:cNvPr id="7173" name="スライド番号プレースホルダー 3"/>
          <p:cNvSpPr>
            <a:spLocks noGrp="1"/>
          </p:cNvSpPr>
          <p:nvPr>
            <p:ph type="sldNum" sz="quarter" idx="12"/>
          </p:nvPr>
        </p:nvSpPr>
        <p:spPr bwMode="auto">
          <a:xfrm>
            <a:off x="8347075" y="6237288"/>
            <a:ext cx="520700" cy="365125"/>
          </a:xfrm>
          <a:noFill/>
          <a:ln>
            <a:miter lim="800000"/>
            <a:headEnd/>
            <a:tailEnd/>
          </a:ln>
        </p:spPr>
        <p:txBody>
          <a:bodyPr/>
          <a:lstStyle/>
          <a:p>
            <a:fld id="{FC73A50E-16AA-4804-A9E0-E1DE6D9BCE34}" type="slidenum">
              <a:rPr lang="ja-JP" altLang="en-US"/>
              <a:pPr/>
              <a:t>1</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42844" y="285728"/>
            <a:ext cx="7715272" cy="1200329"/>
          </a:xfrm>
          <a:prstGeom prst="rect">
            <a:avLst/>
          </a:prstGeom>
          <a:solidFill>
            <a:schemeClr val="bg1"/>
          </a:solidFill>
        </p:spPr>
        <p:txBody>
          <a:bodyPr wrap="square">
            <a:spAutoFit/>
          </a:bodyPr>
          <a:lstStyle/>
          <a:p>
            <a:r>
              <a:rPr lang="ja-JP" altLang="en-US" b="1" dirty="0" smtClean="0"/>
              <a:t>■英語</a:t>
            </a:r>
            <a:r>
              <a:rPr lang="ja-JP" altLang="en-US" b="1" dirty="0" smtClean="0"/>
              <a:t>のキ・ホ・ン</a:t>
            </a:r>
            <a:endParaRPr lang="en-US" altLang="ja-JP" b="1" dirty="0" smtClean="0"/>
          </a:p>
          <a:p>
            <a:r>
              <a:rPr lang="en-US" altLang="ja-JP" dirty="0" smtClean="0"/>
              <a:t>PDF</a:t>
            </a:r>
            <a:r>
              <a:rPr lang="ja-JP" altLang="en-US" dirty="0" smtClean="0"/>
              <a:t>配布</a:t>
            </a:r>
            <a:endParaRPr lang="en-US" altLang="ja-JP" dirty="0" smtClean="0"/>
          </a:p>
          <a:p>
            <a:r>
              <a:rPr lang="ja-JP" altLang="en-US" dirty="0" smtClean="0"/>
              <a:t>中途入会者用</a:t>
            </a:r>
            <a:endParaRPr lang="en-US" altLang="ja-JP" dirty="0" smtClean="0"/>
          </a:p>
          <a:p>
            <a:r>
              <a:rPr lang="ja-JP" altLang="en-US" dirty="0" smtClean="0"/>
              <a:t>全く英語が苦手な中</a:t>
            </a:r>
            <a:r>
              <a:rPr lang="en-US" altLang="ja-JP" dirty="0" smtClean="0"/>
              <a:t>1</a:t>
            </a:r>
            <a:r>
              <a:rPr lang="ja-JP" altLang="en-US" dirty="0" smtClean="0"/>
              <a:t>～高校生までに体験授業で使うコンテンツ</a:t>
            </a:r>
            <a:endParaRPr lang="en-US" altLang="ja-JP" dirty="0" smtClean="0"/>
          </a:p>
        </p:txBody>
      </p:sp>
      <p:pic>
        <p:nvPicPr>
          <p:cNvPr id="23554" name="Picture 2"/>
          <p:cNvPicPr>
            <a:picLocks noChangeAspect="1" noChangeArrowheads="1"/>
          </p:cNvPicPr>
          <p:nvPr/>
        </p:nvPicPr>
        <p:blipFill>
          <a:blip r:embed="rId3" cstate="print"/>
          <a:srcRect/>
          <a:stretch>
            <a:fillRect/>
          </a:stretch>
        </p:blipFill>
        <p:spPr bwMode="auto">
          <a:xfrm>
            <a:off x="500034" y="1428736"/>
            <a:ext cx="7529297" cy="2714644"/>
          </a:xfrm>
          <a:prstGeom prst="rect">
            <a:avLst/>
          </a:prstGeom>
          <a:noFill/>
          <a:ln w="9525">
            <a:noFill/>
            <a:miter lim="800000"/>
            <a:headEnd/>
            <a:tailEnd/>
          </a:ln>
          <a:effectLst/>
        </p:spPr>
      </p:pic>
      <p:sp>
        <p:nvSpPr>
          <p:cNvPr id="7" name="正方形/長方形 6"/>
          <p:cNvSpPr/>
          <p:nvPr/>
        </p:nvSpPr>
        <p:spPr>
          <a:xfrm>
            <a:off x="142876" y="4272677"/>
            <a:ext cx="9001124" cy="2585323"/>
          </a:xfrm>
          <a:prstGeom prst="rect">
            <a:avLst/>
          </a:prstGeom>
        </p:spPr>
        <p:txBody>
          <a:bodyPr wrap="square">
            <a:spAutoFit/>
          </a:bodyPr>
          <a:lstStyle/>
          <a:p>
            <a:r>
              <a:rPr lang="ja-JP" altLang="en-US" dirty="0" smtClean="0"/>
              <a:t>体験授業のやり方</a:t>
            </a:r>
            <a:endParaRPr lang="en-US" altLang="ja-JP" dirty="0" smtClean="0"/>
          </a:p>
          <a:p>
            <a:r>
              <a:rPr lang="ja-JP" altLang="en-US" dirty="0" smtClean="0"/>
              <a:t>①プリント配布、映像の順番通りに問題を解いてもらう。</a:t>
            </a:r>
            <a:endParaRPr lang="en-US" altLang="ja-JP" dirty="0" smtClean="0"/>
          </a:p>
          <a:p>
            <a:endParaRPr lang="en-US" altLang="ja-JP" dirty="0" smtClean="0"/>
          </a:p>
          <a:p>
            <a:r>
              <a:rPr lang="ja-JP" altLang="en-US" dirty="0" smtClean="0"/>
              <a:t>②先生に見せに来るときは、正答率を見るのと、誤解答に対して口頭で再度確認。</a:t>
            </a:r>
            <a:endParaRPr lang="en-US" altLang="ja-JP" dirty="0" smtClean="0"/>
          </a:p>
          <a:p>
            <a:r>
              <a:rPr lang="ja-JP" altLang="en-US" dirty="0" smtClean="0"/>
              <a:t>このやり取りが体験生と講師との関係を築く</a:t>
            </a:r>
            <a:endParaRPr lang="en-US" altLang="ja-JP" dirty="0" smtClean="0"/>
          </a:p>
          <a:p>
            <a:endParaRPr lang="en-US" altLang="ja-JP" dirty="0" smtClean="0"/>
          </a:p>
          <a:p>
            <a:r>
              <a:rPr lang="ja-JP" altLang="en-US" dirty="0" smtClean="0"/>
              <a:t>③最後まで終わったら中１の通年テキストに入る。</a:t>
            </a:r>
            <a:endParaRPr lang="en-US" altLang="ja-JP" dirty="0" smtClean="0"/>
          </a:p>
          <a:p>
            <a:endParaRPr lang="en-US" altLang="ja-JP" dirty="0" smtClean="0"/>
          </a:p>
          <a:p>
            <a:r>
              <a:rPr lang="ja-JP" altLang="en-US" dirty="0" smtClean="0"/>
              <a:t>１テンプレートにつき映像約</a:t>
            </a:r>
            <a:r>
              <a:rPr lang="en-US" altLang="ja-JP" dirty="0" smtClean="0"/>
              <a:t>10</a:t>
            </a:r>
            <a:r>
              <a:rPr lang="ja-JP" altLang="en-US" dirty="0" smtClean="0"/>
              <a:t>分。演習含めて約</a:t>
            </a:r>
            <a:r>
              <a:rPr lang="en-US" altLang="ja-JP" dirty="0" smtClean="0"/>
              <a:t>20</a:t>
            </a:r>
            <a:r>
              <a:rPr lang="ja-JP" altLang="en-US" dirty="0" smtClean="0"/>
              <a:t>分</a:t>
            </a:r>
            <a:endParaRPr lang="en-US" altLang="ja-JP"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28596" y="285728"/>
            <a:ext cx="7858180" cy="1200329"/>
          </a:xfrm>
          <a:prstGeom prst="rect">
            <a:avLst/>
          </a:prstGeom>
        </p:spPr>
        <p:txBody>
          <a:bodyPr wrap="square">
            <a:spAutoFit/>
          </a:bodyPr>
          <a:lstStyle/>
          <a:p>
            <a:r>
              <a:rPr lang="ja-JP" altLang="en-US" b="1" dirty="0" smtClean="0"/>
              <a:t>■スラッシュリーディング</a:t>
            </a:r>
            <a:endParaRPr lang="en-US" altLang="ja-JP" b="1" dirty="0" smtClean="0"/>
          </a:p>
          <a:p>
            <a:r>
              <a:rPr lang="en-US" altLang="ja-JP" dirty="0" smtClean="0"/>
              <a:t>PDF</a:t>
            </a:r>
            <a:r>
              <a:rPr lang="ja-JP" altLang="en-US" dirty="0" smtClean="0"/>
              <a:t>配布</a:t>
            </a:r>
            <a:endParaRPr lang="en-US" altLang="ja-JP" dirty="0" smtClean="0"/>
          </a:p>
          <a:p>
            <a:r>
              <a:rPr lang="ja-JP" altLang="en-US" dirty="0" smtClean="0"/>
              <a:t>長文対策希望者対象　出典は</a:t>
            </a:r>
            <a:r>
              <a:rPr lang="en-US" altLang="ja-JP" dirty="0" err="1" smtClean="0"/>
              <a:t>winpass</a:t>
            </a:r>
            <a:r>
              <a:rPr lang="ja-JP" altLang="en-US" dirty="0" smtClean="0"/>
              <a:t>の長文</a:t>
            </a:r>
            <a:endParaRPr lang="en-US" altLang="ja-JP" dirty="0" smtClean="0"/>
          </a:p>
          <a:p>
            <a:r>
              <a:rPr lang="ja-JP" altLang="en-US" dirty="0" smtClean="0"/>
              <a:t>教材コードが学年とページ数を表している、</a:t>
            </a:r>
            <a:r>
              <a:rPr lang="en-US" altLang="ja-JP" dirty="0" smtClean="0"/>
              <a:t>sr20641(2</a:t>
            </a:r>
            <a:r>
              <a:rPr lang="ja-JP" altLang="en-US" dirty="0" smtClean="0"/>
              <a:t>年　</a:t>
            </a:r>
            <a:r>
              <a:rPr lang="en-US" altLang="ja-JP" dirty="0" smtClean="0"/>
              <a:t>64</a:t>
            </a:r>
            <a:r>
              <a:rPr lang="ja-JP" altLang="en-US" dirty="0" smtClean="0"/>
              <a:t>ページ</a:t>
            </a:r>
            <a:r>
              <a:rPr lang="en-US" altLang="ja-JP" dirty="0" smtClean="0"/>
              <a:t>)</a:t>
            </a:r>
          </a:p>
        </p:txBody>
      </p:sp>
      <p:pic>
        <p:nvPicPr>
          <p:cNvPr id="24579" name="Picture 3"/>
          <p:cNvPicPr>
            <a:picLocks noChangeAspect="1" noChangeArrowheads="1"/>
          </p:cNvPicPr>
          <p:nvPr/>
        </p:nvPicPr>
        <p:blipFill>
          <a:blip r:embed="rId2" cstate="print"/>
          <a:srcRect/>
          <a:stretch>
            <a:fillRect/>
          </a:stretch>
        </p:blipFill>
        <p:spPr bwMode="auto">
          <a:xfrm>
            <a:off x="285720" y="1500174"/>
            <a:ext cx="8601234" cy="2928958"/>
          </a:xfrm>
          <a:prstGeom prst="rect">
            <a:avLst/>
          </a:prstGeom>
          <a:noFill/>
          <a:ln w="9525">
            <a:noFill/>
            <a:miter lim="800000"/>
            <a:headEnd/>
            <a:tailEnd/>
          </a:ln>
          <a:effectLst/>
        </p:spPr>
      </p:pic>
      <p:sp>
        <p:nvSpPr>
          <p:cNvPr id="7" name="正方形/長方形 6"/>
          <p:cNvSpPr/>
          <p:nvPr/>
        </p:nvSpPr>
        <p:spPr>
          <a:xfrm>
            <a:off x="0" y="4357694"/>
            <a:ext cx="9001124" cy="2308324"/>
          </a:xfrm>
          <a:prstGeom prst="rect">
            <a:avLst/>
          </a:prstGeom>
        </p:spPr>
        <p:txBody>
          <a:bodyPr wrap="square">
            <a:spAutoFit/>
          </a:bodyPr>
          <a:lstStyle/>
          <a:p>
            <a:r>
              <a:rPr lang="ja-JP" altLang="en-US" dirty="0" smtClean="0"/>
              <a:t>授業のやり方</a:t>
            </a:r>
            <a:endParaRPr lang="en-US" altLang="ja-JP" dirty="0" smtClean="0"/>
          </a:p>
          <a:p>
            <a:r>
              <a:rPr lang="ja-JP" altLang="en-US" dirty="0" smtClean="0"/>
              <a:t>①スラッシュを入れるルールの動画を見て、ポイントをメモを取る。</a:t>
            </a:r>
            <a:r>
              <a:rPr lang="en-US" altLang="ja-JP" dirty="0" smtClean="0"/>
              <a:t/>
            </a:r>
            <a:br>
              <a:rPr lang="en-US" altLang="ja-JP" dirty="0" smtClean="0"/>
            </a:br>
            <a:r>
              <a:rPr lang="ja-JP" altLang="en-US" dirty="0" smtClean="0"/>
              <a:t>全部で</a:t>
            </a:r>
            <a:r>
              <a:rPr lang="en-US" altLang="ja-JP" dirty="0" smtClean="0"/>
              <a:t>5</a:t>
            </a:r>
            <a:r>
              <a:rPr lang="ja-JP" altLang="en-US" dirty="0" smtClean="0"/>
              <a:t>つルールがあるが、そのルールを口頭で確認してから問題に取り掛かってもよい。</a:t>
            </a:r>
            <a:endParaRPr lang="en-US" altLang="ja-JP" dirty="0" smtClean="0"/>
          </a:p>
          <a:p>
            <a:endParaRPr lang="en-US" altLang="ja-JP" dirty="0" smtClean="0"/>
          </a:p>
          <a:p>
            <a:r>
              <a:rPr lang="ja-JP" altLang="en-US" dirty="0" smtClean="0"/>
              <a:t>②動画の指示に従って、まず読みながらスラッシュを入れていく。下に語句の問題があるので解く。訳は講師・本人が確認できるようにスラッシュを入れながら書く。</a:t>
            </a:r>
            <a:endParaRPr lang="en-US" altLang="ja-JP" dirty="0" smtClean="0"/>
          </a:p>
          <a:p>
            <a:endParaRPr lang="en-US" altLang="ja-JP" dirty="0" smtClean="0"/>
          </a:p>
          <a:p>
            <a:r>
              <a:rPr lang="ja-JP" altLang="en-US" dirty="0" smtClean="0"/>
              <a:t>③語句の問題は重要なものが多い。</a:t>
            </a:r>
            <a:endParaRPr lang="en-US" altLang="ja-JP"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642910" y="2285992"/>
            <a:ext cx="7882220" cy="3214710"/>
          </a:xfrm>
          <a:prstGeom prst="rect">
            <a:avLst/>
          </a:prstGeom>
          <a:noFill/>
          <a:ln w="9525">
            <a:noFill/>
            <a:miter lim="800000"/>
            <a:headEnd/>
            <a:tailEnd/>
          </a:ln>
          <a:effectLst/>
        </p:spPr>
      </p:pic>
      <p:sp>
        <p:nvSpPr>
          <p:cNvPr id="6" name="正方形/長方形 5"/>
          <p:cNvSpPr/>
          <p:nvPr/>
        </p:nvSpPr>
        <p:spPr>
          <a:xfrm>
            <a:off x="285720" y="285728"/>
            <a:ext cx="7858180" cy="1754326"/>
          </a:xfrm>
          <a:prstGeom prst="rect">
            <a:avLst/>
          </a:prstGeom>
        </p:spPr>
        <p:txBody>
          <a:bodyPr wrap="square">
            <a:spAutoFit/>
          </a:bodyPr>
          <a:lstStyle/>
          <a:p>
            <a:r>
              <a:rPr lang="ja-JP" altLang="en-US" dirty="0" smtClean="0"/>
              <a:t>授業のやり方　</a:t>
            </a:r>
            <a:endParaRPr lang="en-US" altLang="ja-JP" dirty="0" smtClean="0"/>
          </a:p>
          <a:p>
            <a:r>
              <a:rPr lang="ja-JP" altLang="en-US" dirty="0" smtClean="0"/>
              <a:t>１～４７＋補足内容５＋入試過去問１６テンプレートはテキストの順番に問題を解いて映像で○付けするような指示</a:t>
            </a:r>
            <a:endParaRPr lang="en-US" altLang="ja-JP" dirty="0" smtClean="0"/>
          </a:p>
          <a:p>
            <a:endParaRPr lang="en-US" altLang="ja-JP" dirty="0" smtClean="0"/>
          </a:p>
          <a:p>
            <a:r>
              <a:rPr lang="ja-JP" altLang="en-US" dirty="0" smtClean="0"/>
              <a:t>４７は２４を単元的に網羅しているが、仕様さている例題・練習問題は別。</a:t>
            </a:r>
            <a:endParaRPr lang="en-US" altLang="ja-JP" dirty="0" smtClean="0"/>
          </a:p>
          <a:p>
            <a:endParaRPr lang="en-US" altLang="ja-JP"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28596" y="1486619"/>
            <a:ext cx="7572428" cy="2585323"/>
          </a:xfrm>
          <a:prstGeom prst="rect">
            <a:avLst/>
          </a:prstGeom>
        </p:spPr>
        <p:txBody>
          <a:bodyPr wrap="square">
            <a:spAutoFit/>
          </a:bodyPr>
          <a:lstStyle/>
          <a:p>
            <a:r>
              <a:rPr lang="ja-JP" altLang="en-US" dirty="0" smtClean="0"/>
              <a:t>■</a:t>
            </a:r>
            <a:r>
              <a:rPr lang="ja-JP" altLang="en-US" dirty="0" smtClean="0"/>
              <a:t>合格</a:t>
            </a:r>
            <a:r>
              <a:rPr lang="en-US" altLang="ja-JP" dirty="0" smtClean="0"/>
              <a:t>BEST</a:t>
            </a:r>
            <a:r>
              <a:rPr lang="ja-JP" altLang="en-US" dirty="0" smtClean="0"/>
              <a:t>本</a:t>
            </a:r>
            <a:endParaRPr lang="en-US" altLang="ja-JP" dirty="0" smtClean="0"/>
          </a:p>
          <a:p>
            <a:r>
              <a:rPr lang="ja-JP" altLang="en-US" dirty="0" smtClean="0"/>
              <a:t>国・数・英・社・理の</a:t>
            </a:r>
            <a:r>
              <a:rPr lang="en-US" altLang="ja-JP" dirty="0" smtClean="0"/>
              <a:t>5</a:t>
            </a:r>
            <a:r>
              <a:rPr lang="ja-JP" altLang="en-US" dirty="0" smtClean="0"/>
              <a:t>科目</a:t>
            </a:r>
            <a:endParaRPr lang="en-US" altLang="ja-JP" dirty="0" smtClean="0"/>
          </a:p>
          <a:p>
            <a:r>
              <a:rPr lang="ja-JP" altLang="en-US" dirty="0" smtClean="0"/>
              <a:t>中３の</a:t>
            </a:r>
            <a:r>
              <a:rPr lang="en-US" altLang="ja-JP" dirty="0" smtClean="0"/>
              <a:t>2</a:t>
            </a:r>
            <a:r>
              <a:rPr lang="ja-JP" altLang="en-US" dirty="0" smtClean="0"/>
              <a:t>学期以降の入試対策用</a:t>
            </a:r>
            <a:endParaRPr lang="en-US" altLang="ja-JP" dirty="0" smtClean="0"/>
          </a:p>
          <a:p>
            <a:endParaRPr lang="en-US" altLang="ja-JP" dirty="0" smtClean="0"/>
          </a:p>
          <a:p>
            <a:r>
              <a:rPr lang="ja-JP" altLang="en-US" dirty="0" smtClean="0"/>
              <a:t>問題難易度は基礎～標準　公立高校入試問題からの引用もあり。</a:t>
            </a:r>
            <a:endParaRPr lang="en-US" altLang="ja-JP" dirty="0" smtClean="0"/>
          </a:p>
          <a:p>
            <a:r>
              <a:rPr lang="ja-JP" altLang="en-US" dirty="0" smtClean="0"/>
              <a:t>・特訓テキストが難しいという生徒</a:t>
            </a:r>
            <a:endParaRPr lang="en-US" altLang="ja-JP" dirty="0" smtClean="0"/>
          </a:p>
          <a:p>
            <a:r>
              <a:rPr lang="ja-JP" altLang="en-US" dirty="0" smtClean="0"/>
              <a:t>・夏休み明けからの中途入会</a:t>
            </a:r>
            <a:endParaRPr lang="en-US" altLang="ja-JP" dirty="0" smtClean="0"/>
          </a:p>
          <a:p>
            <a:r>
              <a:rPr lang="ja-JP" altLang="en-US" dirty="0" smtClean="0"/>
              <a:t>・１回の映像時間はおよそ６０分。演習する時間も含めると８０分前後で終了予定。全部で１５回構成</a:t>
            </a:r>
            <a:endParaRPr lang="ja-JP" altLang="en-US" dirty="0"/>
          </a:p>
        </p:txBody>
      </p:sp>
      <p:sp>
        <p:nvSpPr>
          <p:cNvPr id="3" name="正方形/長方形 2"/>
          <p:cNvSpPr/>
          <p:nvPr/>
        </p:nvSpPr>
        <p:spPr>
          <a:xfrm>
            <a:off x="214282" y="4220182"/>
            <a:ext cx="8786380" cy="923330"/>
          </a:xfrm>
          <a:prstGeom prst="rect">
            <a:avLst/>
          </a:prstGeom>
        </p:spPr>
        <p:txBody>
          <a:bodyPr wrap="none">
            <a:spAutoFit/>
          </a:bodyPr>
          <a:lstStyle/>
          <a:p>
            <a:r>
              <a:rPr lang="ja-JP" altLang="en-US" dirty="0" smtClean="0"/>
              <a:t>国語テンプレートの説明</a:t>
            </a:r>
            <a:endParaRPr lang="en-US" altLang="ja-JP" dirty="0" smtClean="0"/>
          </a:p>
          <a:p>
            <a:r>
              <a:rPr lang="ja-JP" altLang="en-US" dirty="0" smtClean="0"/>
              <a:t>復習ナビ（説明）＋文章１題に大問題複数＋完成テストも文章</a:t>
            </a:r>
            <a:endParaRPr lang="en-US" altLang="ja-JP" dirty="0" smtClean="0"/>
          </a:p>
          <a:p>
            <a:r>
              <a:rPr lang="ja-JP" altLang="en-US" dirty="0" smtClean="0"/>
              <a:t>動画だけでもこれだけの時間がかかるので、問題演習時間として１０～１５分程度みておく</a:t>
            </a:r>
            <a:endParaRPr lang="en-US" altLang="ja-JP" dirty="0" smtClean="0"/>
          </a:p>
        </p:txBody>
      </p:sp>
      <p:sp>
        <p:nvSpPr>
          <p:cNvPr id="5" name="正方形/長方形 4"/>
          <p:cNvSpPr/>
          <p:nvPr/>
        </p:nvSpPr>
        <p:spPr>
          <a:xfrm>
            <a:off x="215726" y="5506066"/>
            <a:ext cx="8786380" cy="923330"/>
          </a:xfrm>
          <a:prstGeom prst="rect">
            <a:avLst/>
          </a:prstGeom>
        </p:spPr>
        <p:txBody>
          <a:bodyPr wrap="none">
            <a:spAutoFit/>
          </a:bodyPr>
          <a:lstStyle/>
          <a:p>
            <a:r>
              <a:rPr lang="ja-JP" altLang="en-US" dirty="0" smtClean="0"/>
              <a:t>数学テンプレートの説明</a:t>
            </a:r>
            <a:endParaRPr lang="en-US" altLang="ja-JP" dirty="0" smtClean="0"/>
          </a:p>
          <a:p>
            <a:r>
              <a:rPr lang="ja-JP" altLang="en-US" dirty="0" smtClean="0"/>
              <a:t>復習ナビ例題＋類題を繰り返した後完成テスト</a:t>
            </a:r>
            <a:endParaRPr lang="en-US" altLang="ja-JP" dirty="0" smtClean="0"/>
          </a:p>
          <a:p>
            <a:r>
              <a:rPr lang="ja-JP" altLang="en-US" dirty="0" smtClean="0"/>
              <a:t>動画だけでもこれだけの時間がかかるので、問題演習時間として１０～１５分程度みておく</a:t>
            </a:r>
            <a:endParaRPr lang="en-US" altLang="ja-JP" dirty="0" smtClean="0"/>
          </a:p>
        </p:txBody>
      </p:sp>
      <p:sp>
        <p:nvSpPr>
          <p:cNvPr id="6" name="正方形/長方形 5"/>
          <p:cNvSpPr/>
          <p:nvPr/>
        </p:nvSpPr>
        <p:spPr>
          <a:xfrm>
            <a:off x="428596" y="353777"/>
            <a:ext cx="4572000" cy="646331"/>
          </a:xfrm>
          <a:prstGeom prst="rect">
            <a:avLst/>
          </a:prstGeom>
        </p:spPr>
        <p:txBody>
          <a:bodyPr>
            <a:spAutoFit/>
          </a:bodyPr>
          <a:lstStyle/>
          <a:p>
            <a:r>
              <a:rPr lang="ja-JP" altLang="en-US" dirty="0" smtClean="0"/>
              <a:t>■基礎力完成リスニング</a:t>
            </a:r>
            <a:endParaRPr lang="en-US" altLang="ja-JP" dirty="0" smtClean="0"/>
          </a:p>
          <a:p>
            <a:r>
              <a:rPr lang="ja-JP" altLang="en-US" dirty="0" smtClean="0"/>
              <a:t>初級（中１）～上級（中３）まで学年別で用意</a:t>
            </a:r>
            <a:endParaRPr lang="en-US" altLang="ja-JP"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357158" y="500042"/>
            <a:ext cx="8501122" cy="1477328"/>
          </a:xfrm>
          <a:prstGeom prst="rect">
            <a:avLst/>
          </a:prstGeom>
        </p:spPr>
        <p:txBody>
          <a:bodyPr wrap="square">
            <a:spAutoFit/>
          </a:bodyPr>
          <a:lstStyle/>
          <a:p>
            <a:r>
              <a:rPr lang="ja-JP" altLang="en-US" dirty="0" smtClean="0"/>
              <a:t>英語テンプレートの説明</a:t>
            </a:r>
            <a:endParaRPr lang="en-US" altLang="ja-JP" dirty="0" smtClean="0"/>
          </a:p>
          <a:p>
            <a:r>
              <a:rPr lang="ja-JP" altLang="en-US" dirty="0" smtClean="0"/>
              <a:t>復習ナビ問題＋解説（説明だけ）</a:t>
            </a:r>
            <a:endParaRPr lang="en-US" altLang="ja-JP" dirty="0" smtClean="0"/>
          </a:p>
          <a:p>
            <a:r>
              <a:rPr lang="ja-JP" altLang="en-US" dirty="0" smtClean="0"/>
              <a:t>テンプレートではテキストの順番に沿って復習ナビの問題を解いた後に解説の動画を入れている。</a:t>
            </a:r>
            <a:endParaRPr lang="en-US" altLang="ja-JP" dirty="0" smtClean="0"/>
          </a:p>
          <a:p>
            <a:r>
              <a:rPr lang="ja-JP" altLang="en-US" dirty="0" smtClean="0"/>
              <a:t>逆パターンが好みの先生もいるかもしれない。</a:t>
            </a:r>
            <a:endParaRPr lang="en-US" altLang="ja-JP" dirty="0" smtClean="0"/>
          </a:p>
        </p:txBody>
      </p:sp>
      <p:sp>
        <p:nvSpPr>
          <p:cNvPr id="5" name="正方形/長方形 4"/>
          <p:cNvSpPr/>
          <p:nvPr/>
        </p:nvSpPr>
        <p:spPr>
          <a:xfrm>
            <a:off x="285720" y="2571744"/>
            <a:ext cx="8215370" cy="1477328"/>
          </a:xfrm>
          <a:prstGeom prst="rect">
            <a:avLst/>
          </a:prstGeom>
        </p:spPr>
        <p:txBody>
          <a:bodyPr wrap="square">
            <a:spAutoFit/>
          </a:bodyPr>
          <a:lstStyle/>
          <a:p>
            <a:r>
              <a:rPr lang="ja-JP" altLang="en-US" dirty="0" smtClean="0"/>
              <a:t>社会テンプレートの説明</a:t>
            </a:r>
            <a:endParaRPr lang="en-US" altLang="ja-JP" dirty="0" smtClean="0"/>
          </a:p>
          <a:p>
            <a:r>
              <a:rPr lang="ja-JP" altLang="en-US" dirty="0" smtClean="0"/>
              <a:t>復習ナビ（文章穴埋め）＋復習ナビ（図表チェック）</a:t>
            </a:r>
            <a:endParaRPr lang="en-US" altLang="ja-JP" dirty="0" smtClean="0"/>
          </a:p>
          <a:p>
            <a:r>
              <a:rPr lang="ja-JP" altLang="en-US" dirty="0" smtClean="0"/>
              <a:t>説明動画は文章穴埋め時に同時に行っている。</a:t>
            </a:r>
            <a:endParaRPr lang="en-US" altLang="ja-JP" dirty="0" smtClean="0"/>
          </a:p>
          <a:p>
            <a:r>
              <a:rPr lang="ja-JP" altLang="en-US" dirty="0" smtClean="0"/>
              <a:t>ある程度力のある生徒は先に復習ナビの問題を解いてから解答解説。</a:t>
            </a:r>
            <a:endParaRPr lang="en-US" altLang="ja-JP" dirty="0" smtClean="0"/>
          </a:p>
          <a:p>
            <a:r>
              <a:rPr lang="ja-JP" altLang="en-US" dirty="0" smtClean="0"/>
              <a:t>知識の乏しい生徒は動画を見ながら穴埋め、その後暗記テストの実施</a:t>
            </a:r>
            <a:endParaRPr lang="en-US" altLang="ja-JP" dirty="0" smtClean="0"/>
          </a:p>
        </p:txBody>
      </p:sp>
      <p:sp>
        <p:nvSpPr>
          <p:cNvPr id="7" name="正方形/長方形 6"/>
          <p:cNvSpPr/>
          <p:nvPr/>
        </p:nvSpPr>
        <p:spPr>
          <a:xfrm>
            <a:off x="285720" y="4572008"/>
            <a:ext cx="7002238" cy="1477328"/>
          </a:xfrm>
          <a:prstGeom prst="rect">
            <a:avLst/>
          </a:prstGeom>
        </p:spPr>
        <p:txBody>
          <a:bodyPr wrap="none">
            <a:spAutoFit/>
          </a:bodyPr>
          <a:lstStyle/>
          <a:p>
            <a:r>
              <a:rPr lang="ja-JP" altLang="en-US" dirty="0" smtClean="0"/>
              <a:t>理科テンプレートの説明</a:t>
            </a:r>
            <a:endParaRPr lang="en-US" altLang="ja-JP" dirty="0" smtClean="0"/>
          </a:p>
          <a:p>
            <a:r>
              <a:rPr lang="ja-JP" altLang="en-US" dirty="0" smtClean="0"/>
              <a:t>復習ナビ（文章穴埋め）</a:t>
            </a:r>
            <a:endParaRPr lang="en-US" altLang="ja-JP" dirty="0" smtClean="0"/>
          </a:p>
          <a:p>
            <a:r>
              <a:rPr lang="ja-JP" altLang="en-US" dirty="0" smtClean="0"/>
              <a:t>説明動画は文章穴埋め時に同時に行っている。</a:t>
            </a:r>
            <a:endParaRPr lang="en-US" altLang="ja-JP" dirty="0" smtClean="0"/>
          </a:p>
          <a:p>
            <a:r>
              <a:rPr lang="ja-JP" altLang="en-US" dirty="0" smtClean="0"/>
              <a:t>ある程度力のある生徒は先に復習ナビの問題を解いてから解答解説。</a:t>
            </a:r>
            <a:endParaRPr lang="en-US" altLang="ja-JP" dirty="0" smtClean="0"/>
          </a:p>
          <a:p>
            <a:r>
              <a:rPr lang="ja-JP" altLang="en-US" dirty="0" smtClean="0"/>
              <a:t>知識の乏しい生徒は動画を見ながら穴埋め、その後暗記テストの実施</a:t>
            </a:r>
            <a:endParaRPr lang="en-US" altLang="ja-JP"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57158" y="2549436"/>
            <a:ext cx="2550698" cy="646331"/>
          </a:xfrm>
          <a:prstGeom prst="rect">
            <a:avLst/>
          </a:prstGeom>
        </p:spPr>
        <p:txBody>
          <a:bodyPr wrap="none">
            <a:spAutoFit/>
          </a:bodyPr>
          <a:lstStyle/>
          <a:p>
            <a:r>
              <a:rPr lang="ja-JP" altLang="en-US" dirty="0" smtClean="0"/>
              <a:t>■教トレ</a:t>
            </a:r>
            <a:endParaRPr lang="en-US" altLang="ja-JP" dirty="0" smtClean="0"/>
          </a:p>
          <a:p>
            <a:r>
              <a:rPr lang="ja-JP" altLang="en-US" dirty="0" smtClean="0"/>
              <a:t>現時点でのリリース内容</a:t>
            </a:r>
            <a:endParaRPr lang="en-US" altLang="ja-JP" dirty="0" smtClean="0"/>
          </a:p>
        </p:txBody>
      </p:sp>
      <p:sp>
        <p:nvSpPr>
          <p:cNvPr id="7" name="正方形/長方形 6"/>
          <p:cNvSpPr/>
          <p:nvPr/>
        </p:nvSpPr>
        <p:spPr>
          <a:xfrm>
            <a:off x="357158" y="3263816"/>
            <a:ext cx="8429684" cy="2308324"/>
          </a:xfrm>
          <a:prstGeom prst="rect">
            <a:avLst/>
          </a:prstGeom>
        </p:spPr>
        <p:txBody>
          <a:bodyPr wrap="square">
            <a:spAutoFit/>
          </a:bodyPr>
          <a:lstStyle/>
          <a:p>
            <a:r>
              <a:rPr lang="ja-JP" altLang="en-US" dirty="0" smtClean="0"/>
              <a:t>社会終了</a:t>
            </a:r>
            <a:endParaRPr lang="en-US" altLang="ja-JP" dirty="0" smtClean="0"/>
          </a:p>
          <a:p>
            <a:r>
              <a:rPr lang="ja-JP" altLang="en-US" dirty="0" smtClean="0"/>
              <a:t>理科の完成</a:t>
            </a:r>
            <a:r>
              <a:rPr lang="en-US" altLang="ja-JP" dirty="0" smtClean="0"/>
              <a:t>9</a:t>
            </a:r>
            <a:r>
              <a:rPr lang="ja-JP" altLang="en-US" dirty="0" smtClean="0"/>
              <a:t>月末</a:t>
            </a:r>
            <a:endParaRPr lang="en-US" altLang="ja-JP" dirty="0" smtClean="0"/>
          </a:p>
          <a:p>
            <a:r>
              <a:rPr lang="ja-JP" altLang="en-US" dirty="0" smtClean="0"/>
              <a:t>大日本　</a:t>
            </a:r>
            <a:r>
              <a:rPr lang="en-US" altLang="ja-JP" dirty="0" smtClean="0"/>
              <a:t>	</a:t>
            </a:r>
            <a:r>
              <a:rPr lang="ja-JP" altLang="en-US" dirty="0" smtClean="0"/>
              <a:t>理科</a:t>
            </a:r>
            <a:r>
              <a:rPr lang="en-US" altLang="ja-JP" dirty="0" smtClean="0"/>
              <a:t>1</a:t>
            </a:r>
            <a:r>
              <a:rPr lang="ja-JP" altLang="en-US" dirty="0" smtClean="0"/>
              <a:t>年　</a:t>
            </a:r>
            <a:r>
              <a:rPr lang="en-US" altLang="ja-JP" dirty="0" smtClean="0"/>
              <a:t>P64</a:t>
            </a:r>
            <a:r>
              <a:rPr lang="ja-JP" altLang="en-US" dirty="0" smtClean="0"/>
              <a:t>　　理科</a:t>
            </a:r>
            <a:r>
              <a:rPr lang="en-US" altLang="ja-JP" dirty="0" smtClean="0"/>
              <a:t>2</a:t>
            </a:r>
            <a:r>
              <a:rPr lang="ja-JP" altLang="en-US" dirty="0" smtClean="0"/>
              <a:t>年　</a:t>
            </a:r>
            <a:r>
              <a:rPr lang="en-US" altLang="ja-JP" dirty="0" smtClean="0"/>
              <a:t>P68</a:t>
            </a:r>
            <a:r>
              <a:rPr lang="ja-JP" altLang="en-US" dirty="0" smtClean="0"/>
              <a:t>　　理科</a:t>
            </a:r>
            <a:r>
              <a:rPr lang="en-US" altLang="ja-JP" dirty="0" smtClean="0"/>
              <a:t>3</a:t>
            </a:r>
            <a:r>
              <a:rPr lang="ja-JP" altLang="en-US" dirty="0" smtClean="0"/>
              <a:t>年　</a:t>
            </a:r>
            <a:r>
              <a:rPr lang="en-US" altLang="ja-JP" dirty="0" smtClean="0"/>
              <a:t>P60</a:t>
            </a:r>
            <a:r>
              <a:rPr lang="ja-JP" altLang="en-US" dirty="0" smtClean="0"/>
              <a:t>まで</a:t>
            </a:r>
            <a:br>
              <a:rPr lang="ja-JP" altLang="en-US" dirty="0" smtClean="0"/>
            </a:br>
            <a:r>
              <a:rPr lang="ja-JP" altLang="en-US" dirty="0" smtClean="0"/>
              <a:t>東書</a:t>
            </a:r>
            <a:r>
              <a:rPr lang="en-US" altLang="ja-JP" dirty="0" smtClean="0"/>
              <a:t>	</a:t>
            </a:r>
            <a:r>
              <a:rPr lang="ja-JP" altLang="en-US" dirty="0" smtClean="0"/>
              <a:t>理科</a:t>
            </a:r>
            <a:r>
              <a:rPr lang="en-US" altLang="ja-JP" dirty="0" smtClean="0"/>
              <a:t>1</a:t>
            </a:r>
            <a:r>
              <a:rPr lang="ja-JP" altLang="en-US" dirty="0" smtClean="0"/>
              <a:t>年　</a:t>
            </a:r>
            <a:r>
              <a:rPr lang="en-US" altLang="ja-JP" dirty="0" smtClean="0"/>
              <a:t>P62</a:t>
            </a:r>
            <a:r>
              <a:rPr lang="ja-JP" altLang="en-US" dirty="0" smtClean="0"/>
              <a:t>　　理科</a:t>
            </a:r>
            <a:r>
              <a:rPr lang="en-US" altLang="ja-JP" dirty="0" smtClean="0"/>
              <a:t>2</a:t>
            </a:r>
            <a:r>
              <a:rPr lang="ja-JP" altLang="en-US" dirty="0" smtClean="0"/>
              <a:t>年　</a:t>
            </a:r>
            <a:r>
              <a:rPr lang="en-US" altLang="ja-JP" dirty="0" smtClean="0"/>
              <a:t>P66</a:t>
            </a:r>
            <a:r>
              <a:rPr lang="ja-JP" altLang="en-US" dirty="0" smtClean="0"/>
              <a:t>　　理科</a:t>
            </a:r>
            <a:r>
              <a:rPr lang="en-US" altLang="ja-JP" dirty="0" smtClean="0"/>
              <a:t>3</a:t>
            </a:r>
            <a:r>
              <a:rPr lang="ja-JP" altLang="en-US" dirty="0" smtClean="0"/>
              <a:t>年　</a:t>
            </a:r>
            <a:r>
              <a:rPr lang="en-US" altLang="ja-JP" dirty="0" smtClean="0"/>
              <a:t>P84</a:t>
            </a:r>
            <a:r>
              <a:rPr lang="ja-JP" altLang="en-US" dirty="0" smtClean="0"/>
              <a:t>まで</a:t>
            </a:r>
            <a:endParaRPr lang="en-US" altLang="ja-JP" dirty="0" smtClean="0"/>
          </a:p>
          <a:p>
            <a:endParaRPr lang="en-US" altLang="ja-JP" dirty="0" smtClean="0"/>
          </a:p>
          <a:p>
            <a:r>
              <a:rPr lang="ja-JP" altLang="en-US" dirty="0" smtClean="0"/>
              <a:t>確認テスト</a:t>
            </a:r>
            <a:br>
              <a:rPr lang="ja-JP" altLang="en-US" dirty="0" smtClean="0"/>
            </a:br>
            <a:r>
              <a:rPr lang="ja-JP" altLang="en-US" dirty="0" smtClean="0"/>
              <a:t>　英語全教科書　完了</a:t>
            </a:r>
            <a:br>
              <a:rPr lang="ja-JP" altLang="en-US" dirty="0" smtClean="0"/>
            </a:br>
            <a:r>
              <a:rPr lang="ja-JP" altLang="en-US" dirty="0" smtClean="0"/>
              <a:t>　数学（東書・啓林）　</a:t>
            </a:r>
            <a:r>
              <a:rPr lang="en-US" altLang="ja-JP" dirty="0" smtClean="0"/>
              <a:t>5</a:t>
            </a:r>
            <a:r>
              <a:rPr lang="ja-JP" altLang="en-US" dirty="0" smtClean="0"/>
              <a:t>章分完了完成</a:t>
            </a:r>
            <a:r>
              <a:rPr lang="en-US" altLang="ja-JP" dirty="0" smtClean="0"/>
              <a:t>12</a:t>
            </a:r>
            <a:r>
              <a:rPr lang="ja-JP" altLang="en-US" dirty="0" smtClean="0"/>
              <a:t>月末</a:t>
            </a:r>
            <a:endParaRPr lang="ja-JP" altLang="en-US" dirty="0"/>
          </a:p>
        </p:txBody>
      </p:sp>
      <p:sp>
        <p:nvSpPr>
          <p:cNvPr id="4" name="正方形/長方形 3"/>
          <p:cNvSpPr/>
          <p:nvPr/>
        </p:nvSpPr>
        <p:spPr>
          <a:xfrm>
            <a:off x="357158" y="5643578"/>
            <a:ext cx="7286676" cy="923330"/>
          </a:xfrm>
          <a:prstGeom prst="rect">
            <a:avLst/>
          </a:prstGeom>
        </p:spPr>
        <p:txBody>
          <a:bodyPr wrap="square">
            <a:spAutoFit/>
          </a:bodyPr>
          <a:lstStyle/>
          <a:p>
            <a:r>
              <a:rPr lang="ja-JP" altLang="en-US" dirty="0" smtClean="0"/>
              <a:t>■</a:t>
            </a:r>
            <a:r>
              <a:rPr lang="en-US" altLang="ja-JP" dirty="0" smtClean="0"/>
              <a:t>Assist-RMT</a:t>
            </a:r>
          </a:p>
          <a:p>
            <a:r>
              <a:rPr lang="en-US" altLang="ja-JP" dirty="0" smtClean="0"/>
              <a:t>A</a:t>
            </a:r>
            <a:r>
              <a:rPr lang="ja-JP" altLang="en-US" dirty="0" smtClean="0"/>
              <a:t>・・・教トレの問題　</a:t>
            </a:r>
            <a:r>
              <a:rPr lang="en-US" altLang="ja-JP" dirty="0" smtClean="0"/>
              <a:t>B</a:t>
            </a:r>
            <a:r>
              <a:rPr lang="ja-JP" altLang="en-US" dirty="0" smtClean="0"/>
              <a:t>・・・</a:t>
            </a:r>
            <a:r>
              <a:rPr lang="en-US" altLang="ja-JP" dirty="0" err="1" smtClean="0"/>
              <a:t>winpass</a:t>
            </a:r>
            <a:r>
              <a:rPr lang="ja-JP" altLang="en-US" dirty="0" smtClean="0"/>
              <a:t>の問題　</a:t>
            </a:r>
            <a:r>
              <a:rPr lang="en-US" altLang="ja-JP" dirty="0" smtClean="0"/>
              <a:t>C</a:t>
            </a:r>
            <a:r>
              <a:rPr lang="ja-JP" altLang="en-US" dirty="0" smtClean="0"/>
              <a:t>・・・他教科書の教トレの問題</a:t>
            </a:r>
            <a:endParaRPr lang="en-US" altLang="ja-JP" dirty="0" smtClean="0"/>
          </a:p>
          <a:p>
            <a:r>
              <a:rPr lang="en-US" altLang="ja-JP" dirty="0" smtClean="0"/>
              <a:t>A</a:t>
            </a:r>
            <a:r>
              <a:rPr lang="ja-JP" altLang="en-US" dirty="0" err="1" smtClean="0"/>
              <a:t>はリ</a:t>
            </a:r>
            <a:r>
              <a:rPr lang="ja-JP" altLang="en-US" dirty="0" smtClean="0"/>
              <a:t>リース済み、</a:t>
            </a:r>
            <a:r>
              <a:rPr lang="en-US" altLang="ja-JP" dirty="0" smtClean="0"/>
              <a:t>B</a:t>
            </a:r>
            <a:r>
              <a:rPr lang="ja-JP" altLang="en-US" dirty="0" smtClean="0"/>
              <a:t>と</a:t>
            </a:r>
            <a:r>
              <a:rPr lang="en-US" altLang="ja-JP" dirty="0" smtClean="0"/>
              <a:t>C</a:t>
            </a:r>
            <a:r>
              <a:rPr lang="ja-JP" altLang="en-US" dirty="0" smtClean="0"/>
              <a:t>は近日</a:t>
            </a:r>
            <a:endParaRPr lang="en-US" altLang="ja-JP" dirty="0" smtClean="0"/>
          </a:p>
        </p:txBody>
      </p:sp>
      <p:graphicFrame>
        <p:nvGraphicFramePr>
          <p:cNvPr id="8" name="表 7"/>
          <p:cNvGraphicFramePr>
            <a:graphicFrameLocks noGrp="1"/>
          </p:cNvGraphicFramePr>
          <p:nvPr/>
        </p:nvGraphicFramePr>
        <p:xfrm>
          <a:off x="357158" y="642918"/>
          <a:ext cx="8521332" cy="1714512"/>
        </p:xfrm>
        <a:graphic>
          <a:graphicData uri="http://schemas.openxmlformats.org/drawingml/2006/table">
            <a:tbl>
              <a:tblPr/>
              <a:tblGrid>
                <a:gridCol w="4445022"/>
                <a:gridCol w="2314689"/>
                <a:gridCol w="1106134"/>
                <a:gridCol w="655487"/>
              </a:tblGrid>
              <a:tr h="285752">
                <a:tc>
                  <a:txBody>
                    <a:bodyPr/>
                    <a:lstStyle/>
                    <a:p>
                      <a:pPr algn="l" fontAlgn="ctr"/>
                      <a:r>
                        <a:rPr lang="ja-JP" altLang="en-US" sz="1700" b="0" i="0" u="none" strike="noStrike" dirty="0">
                          <a:solidFill>
                            <a:srgbClr val="000000"/>
                          </a:solidFill>
                          <a:latin typeface="ＭＳ Ｐゴシック"/>
                        </a:rPr>
                        <a:t>題名</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書類</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入手</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価格</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l" fontAlgn="ctr"/>
                      <a:r>
                        <a:rPr lang="ja-JP" altLang="en-US" sz="1700" b="0" i="0" u="none" strike="noStrike">
                          <a:solidFill>
                            <a:srgbClr val="000000"/>
                          </a:solidFill>
                          <a:latin typeface="ＭＳ Ｐゴシック"/>
                        </a:rPr>
                        <a:t>英語のキ・ホ・ン</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700" b="0" i="0" u="none" strike="noStrike">
                          <a:solidFill>
                            <a:srgbClr val="000000"/>
                          </a:solidFill>
                          <a:latin typeface="ＭＳ Ｐゴシック"/>
                        </a:rPr>
                        <a:t>PDF</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700" b="0" i="0" u="none" strike="noStrike">
                          <a:solidFill>
                            <a:srgbClr val="000000"/>
                          </a:solidFill>
                          <a:latin typeface="ＭＳ Ｐゴシック"/>
                        </a:rPr>
                        <a:t>PDF1</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無料</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l" fontAlgn="ctr"/>
                      <a:r>
                        <a:rPr lang="ja-JP" altLang="en-US" sz="1700" b="0" i="0" u="none" strike="noStrike" dirty="0">
                          <a:solidFill>
                            <a:srgbClr val="000000"/>
                          </a:solidFill>
                          <a:latin typeface="ＭＳ Ｐゴシック"/>
                        </a:rPr>
                        <a:t>スラッシュリーディング</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700" b="0" i="0" u="none" strike="noStrike">
                          <a:solidFill>
                            <a:srgbClr val="000000"/>
                          </a:solidFill>
                          <a:latin typeface="ＭＳ Ｐゴシック"/>
                        </a:rPr>
                        <a:t>PDF(</a:t>
                      </a:r>
                      <a:r>
                        <a:rPr lang="ja-JP" altLang="en-US" sz="1700" b="0" i="0" u="none" strike="noStrike">
                          <a:solidFill>
                            <a:srgbClr val="000000"/>
                          </a:solidFill>
                          <a:latin typeface="ＭＳ Ｐゴシック"/>
                        </a:rPr>
                        <a:t>内容は</a:t>
                      </a:r>
                      <a:r>
                        <a:rPr lang="en-US" sz="1700" b="0" i="0" u="none" strike="noStrike">
                          <a:solidFill>
                            <a:srgbClr val="000000"/>
                          </a:solidFill>
                          <a:latin typeface="ＭＳ Ｐゴシック"/>
                        </a:rPr>
                        <a:t>winpass)</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700" b="0" i="0" u="none" strike="noStrike">
                          <a:solidFill>
                            <a:srgbClr val="000000"/>
                          </a:solidFill>
                          <a:latin typeface="ＭＳ Ｐゴシック"/>
                        </a:rPr>
                        <a:t>PDF1</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無料</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l" fontAlgn="ctr"/>
                      <a:r>
                        <a:rPr lang="ja-JP" altLang="en-US" sz="1700" b="0" i="0" u="none" strike="noStrike">
                          <a:solidFill>
                            <a:srgbClr val="000000"/>
                          </a:solidFill>
                          <a:latin typeface="ＭＳ Ｐゴシック"/>
                        </a:rPr>
                        <a:t>基礎力完成リスニング</a:t>
                      </a:r>
                      <a:r>
                        <a:rPr lang="en-US" altLang="ja-JP" sz="1700" b="0" i="0" u="none" strike="noStrike">
                          <a:solidFill>
                            <a:srgbClr val="000000"/>
                          </a:solidFill>
                          <a:latin typeface="ＭＳ Ｐゴシック"/>
                        </a:rPr>
                        <a:t>(</a:t>
                      </a:r>
                      <a:r>
                        <a:rPr lang="ja-JP" altLang="en-US" sz="1700" b="0" i="0" u="none" strike="noStrike">
                          <a:solidFill>
                            <a:srgbClr val="000000"/>
                          </a:solidFill>
                          <a:latin typeface="ＭＳ Ｐゴシック"/>
                        </a:rPr>
                        <a:t>初級・中級・上級</a:t>
                      </a:r>
                      <a:r>
                        <a:rPr lang="en-US" altLang="ja-JP" sz="1700" b="0" i="0" u="none" strike="noStrike">
                          <a:solidFill>
                            <a:srgbClr val="000000"/>
                          </a:solidFill>
                          <a:latin typeface="ＭＳ Ｐゴシック"/>
                        </a:rPr>
                        <a:t>)</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テキスト</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教材会社</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未定</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l" fontAlgn="ctr"/>
                      <a:r>
                        <a:rPr lang="en-US" sz="1700" b="0" i="0" u="none" strike="noStrike">
                          <a:solidFill>
                            <a:srgbClr val="000000"/>
                          </a:solidFill>
                          <a:latin typeface="ＭＳ Ｐゴシック"/>
                        </a:rPr>
                        <a:t>Vision Quest English Grammar47,24</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テキスト</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当社</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未定</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5752">
                <a:tc>
                  <a:txBody>
                    <a:bodyPr/>
                    <a:lstStyle/>
                    <a:p>
                      <a:pPr algn="l" fontAlgn="ctr"/>
                      <a:r>
                        <a:rPr lang="ja-JP" altLang="en-US" sz="1700" b="0" i="0" u="none" strike="noStrike">
                          <a:solidFill>
                            <a:srgbClr val="000000"/>
                          </a:solidFill>
                          <a:latin typeface="ＭＳ Ｐゴシック"/>
                        </a:rPr>
                        <a:t>合格</a:t>
                      </a:r>
                      <a:r>
                        <a:rPr lang="en-US" sz="1700" b="0" i="0" u="none" strike="noStrike">
                          <a:solidFill>
                            <a:srgbClr val="000000"/>
                          </a:solidFill>
                          <a:latin typeface="ＭＳ Ｐゴシック"/>
                        </a:rPr>
                        <a:t>BEST</a:t>
                      </a:r>
                      <a:r>
                        <a:rPr lang="ja-JP" altLang="en-US" sz="1700" b="0" i="0" u="none" strike="noStrike">
                          <a:solidFill>
                            <a:srgbClr val="000000"/>
                          </a:solidFill>
                          <a:latin typeface="ＭＳ Ｐゴシック"/>
                        </a:rPr>
                        <a:t>本</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テキスト</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700" b="0" i="0" u="none" strike="noStrike">
                          <a:solidFill>
                            <a:srgbClr val="000000"/>
                          </a:solidFill>
                          <a:latin typeface="ＭＳ Ｐゴシック"/>
                        </a:rPr>
                        <a:t>当社</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1700" b="0" i="0" u="none" strike="noStrike" dirty="0">
                          <a:solidFill>
                            <a:srgbClr val="000000"/>
                          </a:solidFill>
                          <a:latin typeface="ＭＳ Ｐゴシック"/>
                        </a:rPr>
                        <a:t>799</a:t>
                      </a:r>
                    </a:p>
                  </a:txBody>
                  <a:tcPr marL="15363" marR="15363" marT="153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14348" y="571480"/>
            <a:ext cx="7715304" cy="1754326"/>
          </a:xfrm>
          <a:prstGeom prst="rect">
            <a:avLst/>
          </a:prstGeom>
        </p:spPr>
        <p:txBody>
          <a:bodyPr wrap="square">
            <a:spAutoFit/>
          </a:bodyPr>
          <a:lstStyle/>
          <a:p>
            <a:r>
              <a:rPr lang="ja-JP" altLang="en-US" dirty="0" smtClean="0"/>
              <a:t>■</a:t>
            </a:r>
            <a:r>
              <a:rPr lang="en-US" altLang="ja-JP" dirty="0" smtClean="0"/>
              <a:t>teacher</a:t>
            </a:r>
            <a:r>
              <a:rPr lang="ja-JP" altLang="en-US" dirty="0" smtClean="0"/>
              <a:t>サイトのテンプレート</a:t>
            </a:r>
            <a:endParaRPr lang="en-US" altLang="ja-JP" dirty="0" smtClean="0"/>
          </a:p>
          <a:p>
            <a:endParaRPr lang="en-US" altLang="ja-JP" dirty="0" smtClean="0"/>
          </a:p>
          <a:p>
            <a:r>
              <a:rPr lang="ja-JP" altLang="en-US" dirty="0" smtClean="0"/>
              <a:t>教室単位でのテンプレート作成が可能に。</a:t>
            </a:r>
            <a:endParaRPr lang="en-US" altLang="ja-JP" dirty="0" smtClean="0"/>
          </a:p>
          <a:p>
            <a:r>
              <a:rPr lang="ja-JP" altLang="en-US" dirty="0" smtClean="0"/>
              <a:t>システム</a:t>
            </a:r>
            <a:r>
              <a:rPr lang="en-US" altLang="ja-JP" dirty="0" err="1" smtClean="0"/>
              <a:t>Asssit</a:t>
            </a:r>
            <a:r>
              <a:rPr lang="ja-JP" altLang="en-US" dirty="0" smtClean="0"/>
              <a:t>本部⇔</a:t>
            </a:r>
            <a:r>
              <a:rPr lang="en-US" altLang="ja-JP" dirty="0" smtClean="0"/>
              <a:t>Manager</a:t>
            </a:r>
            <a:r>
              <a:rPr lang="ja-JP" altLang="en-US" dirty="0" smtClean="0"/>
              <a:t>⇔</a:t>
            </a:r>
            <a:r>
              <a:rPr lang="en-US" altLang="ja-JP" dirty="0" smtClean="0"/>
              <a:t>teacher</a:t>
            </a:r>
            <a:r>
              <a:rPr lang="ja-JP" altLang="en-US" dirty="0" err="1" smtClean="0"/>
              <a:t>での</a:t>
            </a:r>
            <a:r>
              <a:rPr lang="ja-JP" altLang="en-US" dirty="0" smtClean="0"/>
              <a:t>テンプレートのコピーが容易に</a:t>
            </a:r>
            <a:endParaRPr lang="en-US" altLang="ja-JP" dirty="0" smtClean="0"/>
          </a:p>
          <a:p>
            <a:endParaRPr lang="en-US" altLang="ja-JP" dirty="0" smtClean="0"/>
          </a:p>
          <a:p>
            <a:r>
              <a:rPr lang="en-US" altLang="ja-JP" dirty="0" smtClean="0"/>
              <a:t>※</a:t>
            </a:r>
            <a:r>
              <a:rPr lang="ja-JP" altLang="en-US" dirty="0" smtClean="0"/>
              <a:t>学習指導を読込む場合は「学習塾カスタムテンプレート」をデフォルト表示</a:t>
            </a:r>
            <a:endParaRPr lang="en-US" altLang="ja-JP" dirty="0" smtClean="0"/>
          </a:p>
        </p:txBody>
      </p:sp>
      <p:sp>
        <p:nvSpPr>
          <p:cNvPr id="3" name="正方形/長方形 2"/>
          <p:cNvSpPr/>
          <p:nvPr/>
        </p:nvSpPr>
        <p:spPr>
          <a:xfrm>
            <a:off x="785786" y="2786058"/>
            <a:ext cx="7715304" cy="1754326"/>
          </a:xfrm>
          <a:prstGeom prst="rect">
            <a:avLst/>
          </a:prstGeom>
        </p:spPr>
        <p:txBody>
          <a:bodyPr wrap="square">
            <a:spAutoFit/>
          </a:bodyPr>
          <a:lstStyle/>
          <a:p>
            <a:r>
              <a:rPr lang="ja-JP" altLang="en-US" dirty="0" smtClean="0"/>
              <a:t>■</a:t>
            </a:r>
            <a:r>
              <a:rPr lang="en-US" altLang="ja-JP" dirty="0" smtClean="0"/>
              <a:t>teacher</a:t>
            </a:r>
            <a:r>
              <a:rPr lang="ja-JP" altLang="en-US" dirty="0" smtClean="0"/>
              <a:t>サイトの教材購入</a:t>
            </a:r>
            <a:endParaRPr lang="en-US" altLang="ja-JP" dirty="0" smtClean="0"/>
          </a:p>
          <a:p>
            <a:endParaRPr lang="en-US" altLang="ja-JP" dirty="0" smtClean="0"/>
          </a:p>
          <a:p>
            <a:r>
              <a:rPr lang="en-US" altLang="ja-JP" dirty="0" smtClean="0"/>
              <a:t>teacher</a:t>
            </a:r>
            <a:r>
              <a:rPr lang="ja-JP" altLang="en-US" dirty="0" smtClean="0"/>
              <a:t>サイトでの教材購入が可能に。</a:t>
            </a:r>
            <a:endParaRPr lang="en-US" altLang="ja-JP" dirty="0" smtClean="0"/>
          </a:p>
          <a:p>
            <a:r>
              <a:rPr lang="en-US" altLang="ja-JP" dirty="0" smtClean="0"/>
              <a:t>manager</a:t>
            </a:r>
            <a:r>
              <a:rPr lang="ja-JP" altLang="en-US" dirty="0" smtClean="0"/>
              <a:t>サイトで教室ごとの発注履歴がわかります。</a:t>
            </a:r>
            <a:endParaRPr lang="en-US" altLang="ja-JP" dirty="0" smtClean="0"/>
          </a:p>
          <a:p>
            <a:r>
              <a:rPr lang="en-US" altLang="ja-JP" dirty="0" err="1" smtClean="0"/>
              <a:t>csv</a:t>
            </a:r>
            <a:r>
              <a:rPr lang="ja-JP" altLang="en-US" dirty="0" smtClean="0"/>
              <a:t>出力によって社内業務へのデータの受け渡しが可能</a:t>
            </a:r>
            <a:endParaRPr lang="en-US" altLang="ja-JP" dirty="0" smtClean="0"/>
          </a:p>
          <a:p>
            <a:r>
              <a:rPr lang="ja-JP" altLang="en-US" dirty="0" smtClean="0"/>
              <a:t>備考･･･購入時にチェックをつけると１、つけないと０が表示</a:t>
            </a:r>
            <a:endParaRPr lang="en-US" altLang="ja-JP" dirty="0" smtClean="0"/>
          </a:p>
        </p:txBody>
      </p:sp>
      <p:sp>
        <p:nvSpPr>
          <p:cNvPr id="4" name="正方形/長方形 3"/>
          <p:cNvSpPr/>
          <p:nvPr/>
        </p:nvSpPr>
        <p:spPr>
          <a:xfrm>
            <a:off x="714348" y="4857760"/>
            <a:ext cx="7715304" cy="646331"/>
          </a:xfrm>
          <a:prstGeom prst="rect">
            <a:avLst/>
          </a:prstGeom>
        </p:spPr>
        <p:txBody>
          <a:bodyPr wrap="square">
            <a:spAutoFit/>
          </a:bodyPr>
          <a:lstStyle/>
          <a:p>
            <a:r>
              <a:rPr lang="ja-JP" altLang="en-US" dirty="0" smtClean="0"/>
              <a:t>■</a:t>
            </a:r>
            <a:r>
              <a:rPr lang="en-US" altLang="ja-JP" dirty="0" smtClean="0"/>
              <a:t>PDF1</a:t>
            </a:r>
            <a:r>
              <a:rPr lang="ja-JP" altLang="en-US" dirty="0" smtClean="0"/>
              <a:t>の更新</a:t>
            </a:r>
            <a:endParaRPr lang="en-US" altLang="ja-JP" dirty="0" smtClean="0"/>
          </a:p>
          <a:p>
            <a:r>
              <a:rPr lang="ja-JP" altLang="en-US" dirty="0" smtClean="0"/>
              <a:t>分割ダウンロード</a:t>
            </a:r>
            <a:endParaRPr lang="en-US" altLang="ja-JP" dirty="0" smtClean="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1732</TotalTime>
  <Words>631</Words>
  <Application>Microsoft Office PowerPoint</Application>
  <PresentationFormat>画面に合わせる (4:3)</PresentationFormat>
  <Paragraphs>112</Paragraphs>
  <Slides>8</Slides>
  <Notes>2</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第34回　Assist勉強会</vt:lpstr>
      <vt:lpstr>スライド 2</vt:lpstr>
      <vt:lpstr>スライド 3</vt:lpstr>
      <vt:lpstr>スライド 4</vt:lpstr>
      <vt:lpstr>スライド 5</vt:lpstr>
      <vt:lpstr>スライド 6</vt:lpstr>
      <vt:lpstr>スライド 7</vt:lpstr>
      <vt:lpstr>スライド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がくげい デジタル教材パック 提案書</dc:title>
  <dc:creator>香川千尋</dc:creator>
  <cp:lastModifiedBy>S A</cp:lastModifiedBy>
  <cp:revision>243</cp:revision>
  <cp:lastPrinted>2017-02-09T00:22:58Z</cp:lastPrinted>
  <dcterms:created xsi:type="dcterms:W3CDTF">2015-09-18T21:59:09Z</dcterms:created>
  <dcterms:modified xsi:type="dcterms:W3CDTF">2018-09-18T06:45:28Z</dcterms:modified>
</cp:coreProperties>
</file>